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0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3" r:id="rId25"/>
    <p:sldId id="304" r:id="rId26"/>
    <p:sldId id="316" r:id="rId27"/>
    <p:sldId id="317" r:id="rId28"/>
    <p:sldId id="318" r:id="rId29"/>
    <p:sldId id="266" r:id="rId30"/>
    <p:sldId id="267" r:id="rId31"/>
    <p:sldId id="268" r:id="rId32"/>
    <p:sldId id="269" r:id="rId33"/>
    <p:sldId id="270" r:id="rId34"/>
    <p:sldId id="271" r:id="rId35"/>
    <p:sldId id="279" r:id="rId36"/>
    <p:sldId id="272" r:id="rId37"/>
    <p:sldId id="282" r:id="rId38"/>
    <p:sldId id="274" r:id="rId39"/>
    <p:sldId id="275" r:id="rId40"/>
    <p:sldId id="319" r:id="rId41"/>
    <p:sldId id="277" r:id="rId42"/>
    <p:sldId id="278" r:id="rId43"/>
    <p:sldId id="283" r:id="rId44"/>
    <p:sldId id="322" r:id="rId45"/>
    <p:sldId id="286" r:id="rId46"/>
    <p:sldId id="280" r:id="rId47"/>
    <p:sldId id="284" r:id="rId48"/>
    <p:sldId id="287" r:id="rId49"/>
    <p:sldId id="291" r:id="rId50"/>
    <p:sldId id="292" r:id="rId51"/>
    <p:sldId id="290" r:id="rId52"/>
    <p:sldId id="294" r:id="rId53"/>
    <p:sldId id="323" r:id="rId54"/>
    <p:sldId id="325" r:id="rId55"/>
    <p:sldId id="320" r:id="rId56"/>
    <p:sldId id="321" r:id="rId57"/>
    <p:sldId id="324" r:id="rId58"/>
    <p:sldId id="29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85" autoAdjust="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כ"ה/אייר/תשע"ג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25775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4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78679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1520981"/>
            <a:ext cx="50292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r" rtl="1"/>
            <a:r>
              <a:rPr lang="he-IL" sz="3200" dirty="0" smtClean="0"/>
              <a:t>ד"ר לילך הדני</a:t>
            </a:r>
            <a:endParaRPr lang="en-US" sz="3200" dirty="0" smtClean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he-IL" sz="2000" dirty="0" smtClean="0"/>
              <a:t>הפקולטה למדעי החיים ע"ש ג'ורג' וייז</a:t>
            </a:r>
            <a:endParaRPr lang="en-US" sz="2000" dirty="0" smtClean="0"/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he-IL" sz="2000" dirty="0" smtClean="0"/>
              <a:t>המחלקה לביולוגיה מולקולרית ואקולוגיה של צמחים</a:t>
            </a:r>
            <a:endParaRPr lang="en-US" sz="2000" dirty="0" smtClean="0"/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he-IL" sz="2000" dirty="0" smtClean="0"/>
              <a:t>אוניברסיטת תל-אביב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סימולציות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ניסויים בחיידקים: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מתרחשות"</a:t>
            </a:r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</a:t>
            </a:r>
            <a:r>
              <a:rPr lang="he-IL" dirty="0" smtClean="0"/>
              <a:t>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  <a:endParaRPr lang="he-IL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29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1" y="1905000"/>
            <a:ext cx="864933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31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32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33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34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</a:t>
            </a:r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ההשפעה על האבולוציה של...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</a:t>
            </a:r>
            <a:r>
              <a:rPr lang="he-IL" sz="2800" dirty="0" smtClean="0"/>
              <a:t>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  <a:endParaRPr lang="he-IL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876800" y="2209800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עם מוטציות חיוביות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ללא מוטציות חיוביות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372496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</a:t>
            </a:r>
            <a:r>
              <a:rPr lang="he-IL" dirty="0" smtClean="0"/>
              <a:t>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6764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764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6788" b="-197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Cambia </a:t>
            </a:r>
            <a:r>
              <a:rPr lang="en-US" dirty="0" err="1" smtClean="0"/>
              <a:t>todo</a:t>
            </a:r>
            <a:r>
              <a:rPr lang="en-US" dirty="0" smtClean="0"/>
              <a:t> cambia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http://fc06.deviantart.net/fs51/i/2009/300/2/4/Mercedes_Sosa_by_C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" y="1295400"/>
            <a:ext cx="314054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67400"/>
            <a:ext cx="36639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מרסדס סוסה</a:t>
            </a:r>
            <a:r>
              <a:rPr lang="he-IL" dirty="0" smtClean="0"/>
              <a:t>, 1935-2009, זמרת ארגנטינאית </a:t>
            </a:r>
            <a:endParaRPr lang="he-IL" dirty="0"/>
          </a:p>
        </p:txBody>
      </p:sp>
      <p:pic>
        <p:nvPicPr>
          <p:cNvPr id="3075" name="Picture 3" descr="D:\projects\sim\presentation\helena-bonham-carter-as-the-red-qu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60800"/>
            <a:ext cx="291891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5867400"/>
            <a:ext cx="36639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המלכה האדומה</a:t>
            </a:r>
            <a:r>
              <a:rPr lang="he-IL" dirty="0" smtClean="0"/>
              <a:t>, מתוך "מבעד למראה ומה אליס מצאה שם" / לואיס קרול, 1871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542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</a:t>
            </a:r>
            <a:r>
              <a:rPr lang="he-IL" dirty="0" smtClean="0"/>
              <a:t>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4724401"/>
            <a:ext cx="7762009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בעיה פתוחה באבולוציה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75" y="1600200"/>
            <a:ext cx="6160625" cy="4525963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הבעיה הוצגה ע"י סיוול רייט ב-1931:</a:t>
            </a:r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/>
              <a:t>אם להתאמה חדשה דרושות מספר מוטציות, אך כל מוטציה בנפרד היא שלילית, כיצד תתפתח ההתאמה?</a:t>
            </a:r>
          </a:p>
          <a:p>
            <a:pPr marL="0" indent="0">
              <a:buNone/>
            </a:pPr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7" y="1524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7931" y="4724400"/>
            <a:ext cx="9332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100" dirty="0" smtClean="0"/>
              <a:t>Wright, 1988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7996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728" y="11430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קריטריון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שתי תכונות או יותר צריכות לעבור התאמה</a:t>
            </a:r>
            <a:endParaRPr lang="en-US" sz="2000" dirty="0" smtClean="0"/>
          </a:p>
          <a:p>
            <a:pPr algn="r"/>
            <a:r>
              <a:rPr lang="he-IL" sz="2000" dirty="0" smtClean="0"/>
              <a:t>שינוי בתכונה אחת בלבד גורם לירידה בכשירות</a:t>
            </a:r>
            <a:endParaRPr lang="en-US" sz="2000" dirty="0" smtClean="0"/>
          </a:p>
          <a:p>
            <a:pPr marL="0" indent="0" algn="r">
              <a:buNone/>
            </a:pPr>
            <a:endParaRPr lang="en-US" sz="2000" dirty="0" smtClean="0"/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כנפיים ועצמות</a:t>
            </a:r>
            <a:endParaRPr lang="en-US" sz="2000" dirty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תעופה עם עצמות כבדות היא בזבזנית</a:t>
            </a:r>
          </a:p>
          <a:p>
            <a:pPr algn="r"/>
            <a:r>
              <a:rPr lang="he-IL" sz="20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מקור פחמן (סוכר) חדש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600" dirty="0" smtClean="0"/>
              <a:t>משאבה להכנסת הסוכר לתוך התא</a:t>
            </a:r>
          </a:p>
          <a:p>
            <a:pPr lvl="1"/>
            <a:r>
              <a:rPr lang="he-IL" sz="16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2000" dirty="0" smtClean="0">
                <a:solidFill>
                  <a:srgbClr val="C00000"/>
                </a:solidFill>
              </a:rPr>
              <a:t>שפה ותקשורת</a:t>
            </a:r>
            <a:endParaRPr lang="en-US" sz="2000" dirty="0" smtClean="0">
              <a:solidFill>
                <a:srgbClr val="C00000"/>
              </a:solidFill>
            </a:endParaRPr>
          </a:p>
          <a:p>
            <a:pPr algn="r"/>
            <a:r>
              <a:rPr lang="he-IL" sz="2000" dirty="0" smtClean="0"/>
              <a:t>שידור חושף את הפרט לטריפה</a:t>
            </a:r>
          </a:p>
          <a:p>
            <a:pPr algn="r"/>
            <a:r>
              <a:rPr lang="he-IL" sz="2000" dirty="0" smtClean="0"/>
              <a:t>קליטה היא בזבזנית ורועשת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45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716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381000" y="590907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06763" y="609600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587121" y="4736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34993" y="39667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86921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02945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70896" y="466183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83065" y="4247781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39049" y="4645486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71097" y="459524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03145" y="390326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47161" y="4595249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63185" y="370486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1003" y="2033513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1003" y="3567444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7242" y="2000856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71097" y="2679331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1003" y="2033513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1003" y="3567444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3242" y="20993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</a:t>
            </a:r>
            <a:r>
              <a:rPr lang="he-IL" sz="2800" dirty="0" smtClean="0"/>
              <a:t>לפסגה </a:t>
            </a:r>
            <a:r>
              <a:rPr lang="he-IL" sz="2800" dirty="0" smtClean="0"/>
              <a:t>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572000" y="3558653"/>
            <a:ext cx="4572000" cy="3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מאיץ </a:t>
            </a:r>
            <a:r>
              <a:rPr lang="he-IL" dirty="0" smtClean="0"/>
              <a:t>את האבולוציה של תכונות מורכבות</a:t>
            </a:r>
            <a:endParaRPr lang="he-IL" b="1" dirty="0" smtClean="0">
              <a:solidFill>
                <a:schemeClr val="accent1"/>
              </a:solidFill>
            </a:endParaRPr>
          </a:p>
          <a:p>
            <a:pPr algn="r"/>
            <a:r>
              <a:rPr lang="he-IL" dirty="0" smtClean="0"/>
              <a:t>נותן מענה לבעיה פתוחה באבולוציה מ-1931</a:t>
            </a: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Picture 2" descr="http://media-1.web.britannica.com/eb-media/78/41278-004-5D2683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57" y="3810000"/>
            <a:ext cx="2305643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חסינות לאנטיביוטיקה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6058023" cy="5328000"/>
          </a:xfrm>
        </p:spPr>
      </p:pic>
      <p:sp>
        <p:nvSpPr>
          <p:cNvPr id="8" name="TextBox 7"/>
          <p:cNvSpPr txBox="1"/>
          <p:nvPr/>
        </p:nvSpPr>
        <p:spPr>
          <a:xfrm>
            <a:off x="3733800" y="21336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בית חולים</a:t>
            </a:r>
            <a:endParaRPr lang="he-IL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447800"/>
            <a:ext cx="152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קהילה</a:t>
            </a:r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5023" y="2362200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 smtClean="0"/>
              <a:t>חולים עם חיידק רגיש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8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1#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2023" y="5540514"/>
            <a:ext cx="1676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חולים עם חיידק חסין 2#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3864114"/>
            <a:ext cx="1524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חולים ללא חיידק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066800"/>
            <a:ext cx="3505200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 smtClean="0"/>
              <a:t>המודל: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בית חולים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חיידק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dirty="0" smtClean="0"/>
              <a:t>שתי תרופות שונות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 smtClean="0"/>
              <a:t>מדיניות מתן אנטיביוטיקה בבית חולים: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מחזוריות</a:t>
            </a:r>
            <a:r>
              <a:rPr lang="he-IL" sz="2400" dirty="0" smtClean="0"/>
              <a:t> – החלפת התרופה כל יום/שבוע/חודש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ערבוב</a:t>
            </a:r>
            <a:r>
              <a:rPr lang="he-IL" sz="2400" dirty="0" smtClean="0"/>
              <a:t> – החלפת התרופה לכל חולה שמגיע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2400" b="1" dirty="0" smtClean="0"/>
              <a:t>שילוב</a:t>
            </a:r>
            <a:r>
              <a:rPr lang="he-IL" sz="2400" dirty="0" smtClean="0"/>
              <a:t> – מתן שתי תרופות במקביל</a:t>
            </a:r>
            <a:endParaRPr lang="he-I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73224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Bergstrom et al., 2004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0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5" y="1295400"/>
            <a:ext cx="868873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קצב מוטציה מושרה עקה משנה את הדינמיקה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12954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הופעת חסינות כפולה</a:t>
            </a:r>
            <a:endParaRPr lang="he-IL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715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9718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1"/>
                </a:solidFill>
              </a:rPr>
              <a:t>מחזוריות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050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3"/>
                </a:solidFill>
              </a:rPr>
              <a:t>ערבוב</a:t>
            </a:r>
            <a:endParaRPr lang="he-IL" sz="28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2438400"/>
            <a:ext cx="3581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 smtClean="0">
                <a:solidFill>
                  <a:schemeClr val="accent2"/>
                </a:solidFill>
              </a:rPr>
              <a:t>שילוב</a:t>
            </a:r>
            <a:endParaRPr lang="he-IL" sz="28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2800" y="4267200"/>
            <a:ext cx="152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24384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76200" y="6488668"/>
            <a:ext cx="5178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 smtClean="0"/>
              <a:t>Ubolski</a:t>
            </a:r>
            <a:r>
              <a:rPr lang="en-US" dirty="0" smtClean="0"/>
              <a:t> and </a:t>
            </a:r>
            <a:r>
              <a:rPr lang="en-US" dirty="0" err="1" smtClean="0"/>
              <a:t>Hadany</a:t>
            </a:r>
            <a:r>
              <a:rPr lang="en-US" dirty="0" smtClean="0"/>
              <a:t>,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59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אבולוציה של חסינות לאנטיביוטיקה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</a:t>
            </a:r>
            <a:r>
              <a:rPr lang="he-IL" dirty="0" smtClean="0"/>
              <a:t>משנה את המדיניות העדיפה לצמצום ההופעה של חסינות כפולה לאנטיביוטיקה</a:t>
            </a:r>
            <a:endParaRPr lang="he-IL" b="1" dirty="0" smtClean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170" name="Picture 2" descr="http://static.guim.co.uk/sys-images/Guardian/Pix/pictures/2013/1/23/1358970065941/The-hospital-superbug-MRS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52800"/>
            <a:ext cx="4381500" cy="2628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</a:t>
            </a:r>
            <a:r>
              <a:rPr lang="he-IL" dirty="0" smtClean="0"/>
              <a:t>מורכבות</a:t>
            </a:r>
          </a:p>
          <a:p>
            <a:r>
              <a:rPr lang="he-IL" dirty="0" smtClean="0"/>
              <a:t>משנה את המדיניות המועדפת למתן אנטיביוטיקה בבי"ח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תורשתיות בתהליך 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1866</TotalTime>
  <Words>1613</Words>
  <Application>Microsoft Office PowerPoint</Application>
  <PresentationFormat>On-screen Show (4:3)</PresentationFormat>
  <Paragraphs>411</Paragraphs>
  <Slides>58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סקירת המחקר על מוטציה מושרית-עקה</vt:lpstr>
      <vt:lpstr>סביבות קבועות – מודל מתמטי</vt:lpstr>
      <vt:lpstr>סביבות קבועות – קצב מוטציה קבוע</vt:lpstr>
      <vt:lpstr>סביבות קבועות – קצב מוטציה מושרה עקה</vt:lpstr>
      <vt:lpstr>Cambia todo cambia</vt:lpstr>
      <vt:lpstr>סביבות משתנות - סימולציות מחשב</vt:lpstr>
      <vt:lpstr>PowerPoint Presentation</vt:lpstr>
      <vt:lpstr>סיכום: הגורמים האבולוציוניים</vt:lpstr>
      <vt:lpstr>בעיה פתוחה באבולוציה</vt:lpstr>
      <vt:lpstr>אבולוציה של תכונות מורכבות</vt:lpstr>
      <vt:lpstr>נוף כשירות פשוט</vt:lpstr>
      <vt:lpstr>נוף כשירות מורכב</vt:lpstr>
      <vt:lpstr>מעבר לפסגת כשירות גבוהה יותר</vt:lpstr>
      <vt:lpstr>הופעת המוטנט הכפול</vt:lpstr>
      <vt:lpstr>השתלטות המוטנט הכפול</vt:lpstr>
      <vt:lpstr>קצב מוטציה מושרה עקה</vt:lpstr>
      <vt:lpstr>מוטציה מושרת עקה על נוף כשירות מורכב</vt:lpstr>
      <vt:lpstr>סיכום: אבולוציה של תכונות מורכבות</vt:lpstr>
      <vt:lpstr>חסינות לאנטיביוטיקה</vt:lpstr>
      <vt:lpstr>אבולוציה של חסינות לאנטיביוטיקה</vt:lpstr>
      <vt:lpstr>קצב מוטציה מושרה עקה משנה את הדינמיקה</vt:lpstr>
      <vt:lpstr>סיכום: אבולוציה של חסינות לאנטיביוטיקה</vt:lpstr>
      <vt:lpstr>סיכום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69</cp:revision>
  <dcterms:created xsi:type="dcterms:W3CDTF">2006-08-16T00:00:00Z</dcterms:created>
  <dcterms:modified xsi:type="dcterms:W3CDTF">2013-05-05T09:40:51Z</dcterms:modified>
</cp:coreProperties>
</file>